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2" r:id="rId4"/>
    <p:sldId id="265" r:id="rId5"/>
    <p:sldId id="267" r:id="rId6"/>
    <p:sldId id="271" r:id="rId7"/>
    <p:sldId id="272" r:id="rId8"/>
    <p:sldId id="273" r:id="rId9"/>
    <p:sldId id="274" r:id="rId10"/>
    <p:sldId id="268" r:id="rId11"/>
    <p:sldId id="298" r:id="rId12"/>
    <p:sldId id="276" r:id="rId13"/>
    <p:sldId id="277" r:id="rId14"/>
    <p:sldId id="278" r:id="rId15"/>
    <p:sldId id="307" r:id="rId16"/>
    <p:sldId id="283" r:id="rId17"/>
    <p:sldId id="281" r:id="rId18"/>
    <p:sldId id="282" r:id="rId19"/>
    <p:sldId id="266" r:id="rId20"/>
    <p:sldId id="261" r:id="rId21"/>
    <p:sldId id="306" r:id="rId22"/>
    <p:sldId id="260" r:id="rId23"/>
    <p:sldId id="299" r:id="rId24"/>
    <p:sldId id="295" r:id="rId25"/>
    <p:sldId id="296" r:id="rId26"/>
    <p:sldId id="317" r:id="rId27"/>
    <p:sldId id="302" r:id="rId28"/>
    <p:sldId id="316" r:id="rId29"/>
    <p:sldId id="301" r:id="rId30"/>
    <p:sldId id="303" r:id="rId31"/>
    <p:sldId id="297" r:id="rId32"/>
    <p:sldId id="325" r:id="rId33"/>
    <p:sldId id="287" r:id="rId34"/>
    <p:sldId id="326" r:id="rId35"/>
    <p:sldId id="286" r:id="rId36"/>
    <p:sldId id="331" r:id="rId37"/>
    <p:sldId id="332" r:id="rId38"/>
    <p:sldId id="319" r:id="rId39"/>
    <p:sldId id="321" r:id="rId40"/>
    <p:sldId id="322" r:id="rId41"/>
    <p:sldId id="323" r:id="rId42"/>
    <p:sldId id="270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D5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97029" autoAdjust="0"/>
  </p:normalViewPr>
  <p:slideViewPr>
    <p:cSldViewPr>
      <p:cViewPr varScale="1">
        <p:scale>
          <a:sx n="110" d="100"/>
          <a:sy n="110" d="100"/>
        </p:scale>
        <p:origin x="-174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6149A-19D6-44C1-B482-CBD11C157B99}" type="datetimeFigureOut">
              <a:rPr lang="ru-RU" smtClean="0"/>
              <a:t>03.03.2017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1D88E-1AEB-4C35-B4F1-36C6D06FE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572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6149A-19D6-44C1-B482-CBD11C157B99}" type="datetimeFigureOut">
              <a:rPr lang="ru-RU" smtClean="0"/>
              <a:t>03.03.2017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1D88E-1AEB-4C35-B4F1-36C6D06FE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632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6149A-19D6-44C1-B482-CBD11C157B99}" type="datetimeFigureOut">
              <a:rPr lang="ru-RU" smtClean="0"/>
              <a:t>03.03.2017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1D88E-1AEB-4C35-B4F1-36C6D06FE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211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6149A-19D6-44C1-B482-CBD11C157B99}" type="datetimeFigureOut">
              <a:rPr lang="ru-RU" smtClean="0"/>
              <a:t>03.03.2017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1D88E-1AEB-4C35-B4F1-36C6D06FE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997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6149A-19D6-44C1-B482-CBD11C157B99}" type="datetimeFigureOut">
              <a:rPr lang="ru-RU" smtClean="0"/>
              <a:t>03.03.2017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1D88E-1AEB-4C35-B4F1-36C6D06FE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96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6149A-19D6-44C1-B482-CBD11C157B99}" type="datetimeFigureOut">
              <a:rPr lang="ru-RU" smtClean="0"/>
              <a:t>03.03.2017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1D88E-1AEB-4C35-B4F1-36C6D06FE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903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6149A-19D6-44C1-B482-CBD11C157B99}" type="datetimeFigureOut">
              <a:rPr lang="ru-RU" smtClean="0"/>
              <a:t>03.03.2017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1D88E-1AEB-4C35-B4F1-36C6D06FE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153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6149A-19D6-44C1-B482-CBD11C157B99}" type="datetimeFigureOut">
              <a:rPr lang="ru-RU" smtClean="0"/>
              <a:t>03.03.2017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1D88E-1AEB-4C35-B4F1-36C6D06FE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976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6149A-19D6-44C1-B482-CBD11C157B99}" type="datetimeFigureOut">
              <a:rPr lang="ru-RU" smtClean="0"/>
              <a:t>03.03.2017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1D88E-1AEB-4C35-B4F1-36C6D06FE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27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6149A-19D6-44C1-B482-CBD11C157B99}" type="datetimeFigureOut">
              <a:rPr lang="ru-RU" smtClean="0"/>
              <a:t>03.03.2017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1D88E-1AEB-4C35-B4F1-36C6D06FE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885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6149A-19D6-44C1-B482-CBD11C157B99}" type="datetimeFigureOut">
              <a:rPr lang="ru-RU" smtClean="0"/>
              <a:t>03.03.2017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1D88E-1AEB-4C35-B4F1-36C6D06FE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584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6149A-19D6-44C1-B482-CBD11C157B99}" type="datetimeFigureOut">
              <a:rPr lang="ru-RU" smtClean="0"/>
              <a:t>03.03.2017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1D88E-1AEB-4C35-B4F1-36C6D06FE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23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resleta.by/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static.gmstar.ru/boardImage/imageOriginal/2/63200/1439803288_010jp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" r="926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476672"/>
            <a:ext cx="6192688" cy="2088231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8000" b="1" dirty="0" err="1" smtClean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Лидчина</a:t>
            </a:r>
            <a:r>
              <a:rPr lang="ru-RU" sz="8000" b="1" dirty="0" smtClean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 туристическая</a:t>
            </a:r>
            <a:endParaRPr lang="ru-RU" sz="8000" b="1" dirty="0">
              <a:ln/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411760" y="3789040"/>
            <a:ext cx="6192688" cy="20882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Monotype Corsiva" panose="03010101010201010101" pitchFamily="66" charset="0"/>
              </a:rPr>
              <a:t>Lida</a:t>
            </a:r>
            <a:r>
              <a:rPr lang="en-US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Monotype Corsiva" panose="03010101010201010101" pitchFamily="66" charset="0"/>
              </a:rPr>
              <a:t> travel</a:t>
            </a:r>
            <a:endParaRPr lang="ru-RU" sz="8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90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2D5EC">
                <a:alpha val="55000"/>
              </a:srgbClr>
            </a:gs>
            <a:gs pos="35000">
              <a:schemeClr val="accent1">
                <a:tint val="44500"/>
                <a:satMod val="160000"/>
                <a:lumMod val="41000"/>
                <a:lumOff val="59000"/>
                <a:alpha val="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50460"/>
            <a:ext cx="4427984" cy="333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3593"/>
            <a:ext cx="9144000" cy="1344361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/>
                <a:ea typeface="Calibri"/>
                <a:cs typeface="Times New Roman"/>
              </a:rPr>
              <a:t>Центр ремесел и традиционной культуры «</a:t>
            </a:r>
            <a:r>
              <a:rPr lang="ru-RU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/>
                <a:ea typeface="Calibri"/>
                <a:cs typeface="Times New Roman"/>
              </a:rPr>
              <a:t>Спадчына</a:t>
            </a:r>
            <a:r>
              <a:rPr lang="ru-RU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/>
                <a:ea typeface="Calibri"/>
                <a:cs typeface="Times New Roman"/>
              </a:rPr>
              <a:t>»</a:t>
            </a:r>
            <a:endParaRPr lang="ru-RU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5" y="1268760"/>
            <a:ext cx="8568953" cy="2088232"/>
          </a:xfrm>
        </p:spPr>
        <p:txBody>
          <a:bodyPr>
            <a:noAutofit/>
          </a:bodyPr>
          <a:lstStyle/>
          <a:p>
            <a:pPr indent="449263" algn="just">
              <a:spcBef>
                <a:spcPts val="0"/>
              </a:spcBef>
            </a:pPr>
            <a:r>
              <a:rPr lang="ru-RU" sz="240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Центре ремесел и традиционной культуры можно познакомиться с различными направлениями белорусских </a:t>
            </a:r>
            <a:r>
              <a:rPr lang="ru-RU" sz="240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ремесел: гончарство</a:t>
            </a:r>
            <a:r>
              <a:rPr lang="ru-RU" sz="240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керамика, </a:t>
            </a:r>
            <a:r>
              <a:rPr lang="ru-RU" sz="2400" dirty="0" err="1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саломоплетение</a:t>
            </a:r>
            <a:r>
              <a:rPr lang="ru-RU" sz="240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вязание, вышивка, традиционная роспись. Здесь можно сделать своими руками сувенир на </a:t>
            </a:r>
            <a:r>
              <a:rPr lang="ru-RU" sz="240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память. </a:t>
            </a:r>
            <a:r>
              <a:rPr lang="ru-RU" sz="240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Организована работа кукольного театра «</a:t>
            </a:r>
            <a:r>
              <a:rPr lang="ru-RU" sz="2400" dirty="0" err="1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Батлейка</a:t>
            </a:r>
            <a:r>
              <a:rPr lang="ru-RU" sz="240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», работает магазин </a:t>
            </a:r>
            <a:r>
              <a:rPr lang="ru-RU" sz="240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сувениров.</a:t>
            </a:r>
            <a:endParaRPr lang="ru-RU" sz="2400" dirty="0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5" y="3550460"/>
            <a:ext cx="434090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263" algn="just">
              <a:spcBef>
                <a:spcPts val="0"/>
              </a:spcBef>
            </a:pPr>
            <a:r>
              <a:rPr lang="ru-RU" sz="24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цель Центра ремесел – изучение и возрождение наследия, оставленного нам </a:t>
            </a:r>
            <a:r>
              <a:rPr lang="ru-RU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предками.</a:t>
            </a:r>
          </a:p>
          <a:p>
            <a:pPr>
              <a:spcBef>
                <a:spcPts val="0"/>
              </a:spcBef>
            </a:pPr>
            <a:endParaRPr lang="ru-RU" sz="24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dirty="0" smtClean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dirty="0" smtClean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</a:pPr>
            <a:r>
              <a:rPr lang="ru-RU" sz="1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Адрес</a:t>
            </a:r>
            <a:r>
              <a:rPr lang="ru-RU" sz="1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г. Лида, ул. Советская, 12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09045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2D5EC">
                <a:alpha val="55000"/>
              </a:srgbClr>
            </a:gs>
            <a:gs pos="35000">
              <a:schemeClr val="accent1">
                <a:tint val="44500"/>
                <a:satMod val="160000"/>
                <a:lumMod val="41000"/>
                <a:lumOff val="59000"/>
                <a:alpha val="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0" name="Picture 10" descr="http://tour-tour-tour.com/images/content/belarus/bel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999" y="26279"/>
            <a:ext cx="5086001" cy="318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://wdd.by/wp-content/uploads/2014/10/img_55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0057"/>
            <a:ext cx="4067944" cy="406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"/>
            <a:ext cx="3943075" cy="2790057"/>
          </a:xfrm>
        </p:spPr>
        <p:txBody>
          <a:bodyPr>
            <a:normAutofit/>
          </a:bodyPr>
          <a:lstStyle/>
          <a:p>
            <a:r>
              <a:rPr lang="ru-RU" sz="6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anose="03010101010201010101" pitchFamily="66" charset="0"/>
              </a:rPr>
              <a:t>Кафе «</a:t>
            </a:r>
            <a:r>
              <a:rPr lang="ru-RU" sz="6000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anose="03010101010201010101" pitchFamily="66" charset="0"/>
              </a:rPr>
              <a:t>Сябрына</a:t>
            </a:r>
            <a:r>
              <a:rPr lang="ru-RU" sz="6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anose="03010101010201010101" pitchFamily="66" charset="0"/>
              </a:rPr>
              <a:t>»</a:t>
            </a:r>
            <a:endParaRPr lang="ru-RU" sz="60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60" y="3389369"/>
            <a:ext cx="4752528" cy="30572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effectLst/>
              </a:rPr>
              <a:t>Организация </a:t>
            </a:r>
            <a:r>
              <a:rPr lang="ru-RU" dirty="0" smtClean="0">
                <a:effectLst/>
              </a:rPr>
              <a:t>обеда в кафе </a:t>
            </a:r>
            <a:r>
              <a:rPr lang="ru-RU" dirty="0" smtClean="0">
                <a:effectLst/>
              </a:rPr>
              <a:t>с </a:t>
            </a:r>
            <a:r>
              <a:rPr lang="ru-RU" dirty="0"/>
              <a:t>блюдами  </a:t>
            </a:r>
            <a:r>
              <a:rPr lang="ru-RU" dirty="0" smtClean="0"/>
              <a:t>белорусской национальной кухни</a:t>
            </a:r>
            <a:r>
              <a:rPr lang="ru-RU" dirty="0" smtClean="0">
                <a:effectLst/>
              </a:rPr>
              <a:t>.</a:t>
            </a:r>
            <a:endParaRPr lang="ru-RU" dirty="0"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90929" y="6428090"/>
            <a:ext cx="3553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Адрес: Лида, ул</a:t>
            </a:r>
            <a:r>
              <a:rPr lang="ru-RU" sz="2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Советская, 12</a:t>
            </a:r>
          </a:p>
        </p:txBody>
      </p:sp>
    </p:spTree>
    <p:extLst>
      <p:ext uri="{BB962C8B-B14F-4D97-AF65-F5344CB8AC3E}">
        <p14:creationId xmlns:p14="http://schemas.microsoft.com/office/powerpoint/2010/main" val="60718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2D5EC">
                <a:alpha val="55000"/>
              </a:srgbClr>
            </a:gs>
            <a:gs pos="35000">
              <a:schemeClr val="accent1">
                <a:tint val="44500"/>
                <a:satMod val="160000"/>
                <a:lumMod val="41000"/>
                <a:lumOff val="59000"/>
                <a:alpha val="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9" b="18041"/>
          <a:stretch/>
        </p:blipFill>
        <p:spPr bwMode="auto">
          <a:xfrm>
            <a:off x="0" y="0"/>
            <a:ext cx="4283968" cy="2908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44624"/>
            <a:ext cx="4824536" cy="2952328"/>
          </a:xfrm>
        </p:spPr>
        <p:txBody>
          <a:bodyPr>
            <a:normAutofit/>
          </a:bodyPr>
          <a:lstStyle/>
          <a:p>
            <a:r>
              <a:rPr lang="ru-RU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/>
                <a:ea typeface="Calibri"/>
                <a:cs typeface="Times New Roman"/>
              </a:rPr>
              <a:t>Памятник воинам освободителям и партизанам</a:t>
            </a:r>
            <a:endParaRPr lang="ru-RU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068960"/>
            <a:ext cx="8229600" cy="378904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центре города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1965 г. возведен памятник советским воинам-освободителям и партизанам со стелой, на южной стороне которой увековечен приказ Верховного Главнокомандующего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И.Сталина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Архитектор: Ю.Н.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Кишик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4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4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Адрес</a:t>
            </a:r>
            <a:r>
              <a:rPr lang="ru-RU" sz="2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Лида, ул. Советская</a:t>
            </a:r>
          </a:p>
        </p:txBody>
      </p:sp>
    </p:spTree>
    <p:extLst>
      <p:ext uri="{BB962C8B-B14F-4D97-AF65-F5344CB8AC3E}">
        <p14:creationId xmlns:p14="http://schemas.microsoft.com/office/powerpoint/2010/main" val="33472757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2D5EC">
                <a:alpha val="55000"/>
              </a:srgbClr>
            </a:gs>
            <a:gs pos="35000">
              <a:schemeClr val="accent1">
                <a:tint val="44500"/>
                <a:satMod val="160000"/>
                <a:lumMod val="41000"/>
                <a:lumOff val="59000"/>
                <a:alpha val="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546"/>
            <a:ext cx="4644008" cy="1772816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Monotype Corsiva"/>
                <a:ea typeface="Calibri"/>
                <a:cs typeface="Times New Roman"/>
              </a:rPr>
              <a:t>Памятник воинам-интернационалистам «Журавли»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916832"/>
            <a:ext cx="4464496" cy="4941168"/>
          </a:xfrm>
        </p:spPr>
        <p:txBody>
          <a:bodyPr>
            <a:noAutofit/>
          </a:bodyPr>
          <a:lstStyle/>
          <a:p>
            <a:pPr marL="0" indent="449263" algn="just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городском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сквере располагается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воинам-интернационалистам – «Журавли».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 декабря 2007 года в едином ансамбле с памятником погибшим освободителям города Лиды в годы Великой Отечественной войны и Вечным огнем. 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Лида, ул. Советская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083" y="2574"/>
            <a:ext cx="4499992" cy="6867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72819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2D5EC">
                <a:alpha val="55000"/>
              </a:srgbClr>
            </a:gs>
            <a:gs pos="35000">
              <a:schemeClr val="accent1">
                <a:tint val="44500"/>
                <a:satMod val="160000"/>
                <a:lumMod val="41000"/>
                <a:lumOff val="59000"/>
                <a:alpha val="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://foto.lida24.by/wp-content/uploads/2015/06/cerkov_m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/>
                <a:ea typeface="Calibri"/>
                <a:cs typeface="Times New Roman"/>
              </a:rPr>
              <a:t>Кафедральный собор Святого Михаила Архангела, XIX в.</a:t>
            </a:r>
            <a:endParaRPr lang="ru-RU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96752"/>
            <a:ext cx="8517632" cy="2088232"/>
          </a:xfrm>
        </p:spPr>
        <p:txBody>
          <a:bodyPr>
            <a:normAutofit/>
          </a:bodyPr>
          <a:lstStyle/>
          <a:p>
            <a:pPr marL="0" indent="449263">
              <a:buNone/>
            </a:pPr>
            <a: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1797 г. начато строительство </a:t>
            </a:r>
            <a: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каменного 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костела, которое продолжалось до 1825 г</a:t>
            </a:r>
            <a: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1842 г. костел сильно пострадал при пожаре, в 1863 г. </a:t>
            </a:r>
            <a:r>
              <a:rPr lang="ru-RU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переосвещен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под православную церковь. Памятник </a:t>
            </a:r>
            <a: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архитектуры классицизма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это Свято-Михайловская церковь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Рядом расположены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одноэтажные</a:t>
            </a:r>
            <a:endParaRPr lang="ru-RU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03471" y="3041571"/>
            <a:ext cx="428088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корпуса монастыря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одноярусная каменная колокольня. В соборе находятся иконы Архистратига Михаила, целителя Пантелеймона и Божией матери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Почаевской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Адрес: 231300, г. Лида, ул. Советская,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4516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2D5EC">
                <a:alpha val="55000"/>
              </a:srgbClr>
            </a:gs>
            <a:gs pos="35000">
              <a:schemeClr val="accent1">
                <a:tint val="44500"/>
                <a:satMod val="160000"/>
                <a:lumMod val="41000"/>
                <a:lumOff val="59000"/>
                <a:alpha val="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m02.tury.ru/hotel/27/275577/2198697_7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253" y="3198"/>
            <a:ext cx="4663747" cy="349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188640"/>
            <a:ext cx="4754797" cy="1724832"/>
          </a:xfrm>
        </p:spPr>
        <p:txBody>
          <a:bodyPr>
            <a:noAutofit/>
          </a:bodyPr>
          <a:lstStyle/>
          <a:p>
            <a:r>
              <a:rPr lang="ru-RU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Гостиница «Экватор», медицинский центр</a:t>
            </a:r>
            <a:endParaRPr lang="ru-RU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1054" y="2348880"/>
            <a:ext cx="4968552" cy="1512168"/>
          </a:xfrm>
        </p:spPr>
        <p:txBody>
          <a:bodyPr>
            <a:noAutofit/>
          </a:bodyPr>
          <a:lstStyle/>
          <a:p>
            <a:pPr marL="0" indent="444500"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Гостиница «Экватор» </a:t>
            </a:r>
            <a: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предоставляет 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широкие возможности для комфортного проживания, ведения бизнеса,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39744" y="647093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 г. Лида, ул. Кирова, 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1054" y="3789040"/>
            <a:ext cx="87849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досуга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полноценного отдыха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оздоровительном комплексе проводится лечение и обследование на новейшем медицинском оборудовании ведущих отечественных и зарубежных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производителей.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Лида, ул. Кирова, 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94653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2D5EC">
                <a:alpha val="55000"/>
              </a:srgbClr>
            </a:gs>
            <a:gs pos="35000">
              <a:schemeClr val="accent1">
                <a:tint val="44500"/>
                <a:satMod val="160000"/>
                <a:lumMod val="41000"/>
                <a:lumOff val="59000"/>
                <a:alpha val="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Лидский музей вчера и сегодн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53" b="24937"/>
          <a:stretch/>
        </p:blipFill>
        <p:spPr bwMode="auto">
          <a:xfrm>
            <a:off x="0" y="3277392"/>
            <a:ext cx="9144000" cy="358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512" y="188640"/>
            <a:ext cx="9180512" cy="720080"/>
          </a:xfrm>
        </p:spPr>
        <p:txBody>
          <a:bodyPr>
            <a:noAutofit/>
          </a:bodyPr>
          <a:lstStyle/>
          <a:p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/>
                <a:ea typeface="Calibri"/>
                <a:cs typeface="Times New Roman"/>
              </a:rPr>
              <a:t>ГУ «Лидский историко-художественный музей»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3168352"/>
          </a:xfrm>
        </p:spPr>
        <p:txBody>
          <a:bodyPr>
            <a:normAutofit fontScale="70000" lnSpcReduction="20000"/>
          </a:bodyPr>
          <a:lstStyle/>
          <a:p>
            <a:pPr marL="0" indent="355600" algn="just">
              <a:buNone/>
            </a:pPr>
            <a:r>
              <a:rPr lang="ru-RU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28 мая 1939 года в городе состоялось открытие музейного центра городского отдела Польского Краеведческого Общества. </a:t>
            </a:r>
            <a:r>
              <a:rPr lang="ru-RU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музейное </a:t>
            </a:r>
            <a:r>
              <a:rPr lang="ru-RU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собрание состоит из 25 музейных коллекций и составляет </a:t>
            </a:r>
            <a:r>
              <a:rPr lang="ru-RU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lang="ru-RU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40 000 единиц основного фонда и более 5 000 научно-вспомогательного. </a:t>
            </a:r>
          </a:p>
          <a:p>
            <a:pPr marL="0" indent="355600" algn="just">
              <a:buNone/>
            </a:pPr>
            <a:r>
              <a:rPr lang="ru-RU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Вызывает интерес коллекция археологии, предметов </a:t>
            </a:r>
            <a:r>
              <a:rPr lang="ru-RU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быта, </a:t>
            </a:r>
            <a:r>
              <a:rPr lang="ru-RU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нумизматическая </a:t>
            </a:r>
            <a:r>
              <a:rPr lang="ru-RU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коллекция и многие другие</a:t>
            </a:r>
            <a:r>
              <a:rPr lang="ru-RU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музее идет разработка и внедрение нетрадиционных и инновационных форм работы с посетителями. Среди них </a:t>
            </a:r>
            <a:r>
              <a:rPr lang="ru-RU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циклы </a:t>
            </a:r>
            <a:r>
              <a:rPr lang="ru-RU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разовых мероприятий, </a:t>
            </a:r>
            <a:r>
              <a:rPr lang="ru-RU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обрядовые </a:t>
            </a:r>
            <a:r>
              <a:rPr lang="ru-RU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праздники, </a:t>
            </a:r>
            <a:r>
              <a:rPr lang="ru-RU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концерты-презентации </a:t>
            </a:r>
            <a:r>
              <a:rPr lang="ru-RU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музыкальных альбомов местных </a:t>
            </a:r>
            <a:r>
              <a:rPr lang="ru-RU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исполнителей.</a:t>
            </a:r>
          </a:p>
          <a:p>
            <a:pPr marL="0" indent="0" algn="r">
              <a:buNone/>
            </a:pPr>
            <a:r>
              <a:rPr lang="ru-RU" sz="29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Адрес</a:t>
            </a:r>
            <a:r>
              <a:rPr lang="ru-RU" sz="2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9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Лида, ул. Победы, 37а</a:t>
            </a:r>
          </a:p>
        </p:txBody>
      </p:sp>
    </p:spTree>
    <p:extLst>
      <p:ext uri="{BB962C8B-B14F-4D97-AF65-F5344CB8AC3E}">
        <p14:creationId xmlns:p14="http://schemas.microsoft.com/office/powerpoint/2010/main" val="38314516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2D5EC">
                <a:alpha val="55000"/>
              </a:srgbClr>
            </a:gs>
            <a:gs pos="35000">
              <a:schemeClr val="accent1">
                <a:tint val="44500"/>
                <a:satMod val="160000"/>
                <a:lumMod val="41000"/>
                <a:lumOff val="59000"/>
                <a:alpha val="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static.panoramio.com/photos/large/396342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53" y="0"/>
            <a:ext cx="45742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879" y="332656"/>
            <a:ext cx="4427984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/>
                <a:ea typeface="Calibri"/>
                <a:cs typeface="Times New Roman"/>
              </a:rPr>
              <a:t>Памятник «Бронзовый герб города»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67863" y="1772816"/>
            <a:ext cx="4468343" cy="5085184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работы – минский скульптор Владимир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Жбанов.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изучил геральдику Лиды и постарался воссоздать ее в объеме, создать атмосферу многогранности, чтобы скульптура в центре города могла просматриваться одинаково со всех сторон.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Момент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скульптуры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стал волнующим не только для ее авторов,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и для жителей города.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Лида, проспект Победы</a:t>
            </a:r>
          </a:p>
        </p:txBody>
      </p:sp>
    </p:spTree>
    <p:extLst>
      <p:ext uri="{BB962C8B-B14F-4D97-AF65-F5344CB8AC3E}">
        <p14:creationId xmlns:p14="http://schemas.microsoft.com/office/powerpoint/2010/main" val="38314516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2D5EC">
                <a:alpha val="55000"/>
              </a:srgbClr>
            </a:gs>
            <a:gs pos="35000">
              <a:schemeClr val="accent1">
                <a:tint val="44500"/>
                <a:satMod val="160000"/>
                <a:lumMod val="41000"/>
                <a:lumOff val="59000"/>
                <a:alpha val="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mg4.tourbina.ru/photos.4/4/5/9/4/9/1494954/big.photo/Dom-torgovl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8" t="1050" r="7838" b="3125"/>
          <a:stretch/>
        </p:blipFill>
        <p:spPr bwMode="auto">
          <a:xfrm>
            <a:off x="4451355" y="3356993"/>
            <a:ext cx="4692645" cy="351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6563072" cy="1143000"/>
          </a:xfrm>
        </p:spPr>
        <p:txBody>
          <a:bodyPr>
            <a:normAutofit/>
          </a:bodyPr>
          <a:lstStyle/>
          <a:p>
            <a:r>
              <a:rPr lang="ru-RU" sz="4800" dirty="0">
                <a:latin typeface="Monotype Corsiva"/>
                <a:ea typeface="Calibri"/>
                <a:cs typeface="Times New Roman"/>
              </a:rPr>
              <a:t>Магазин «Дом торговли»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268761"/>
            <a:ext cx="8568952" cy="2088232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 марта 1986 года в г. Лида был введен в эксплуатацию «Дом торговли» - первое крупное предприятие по торговле непродовольственными товарами. </a:t>
            </a:r>
            <a:r>
              <a:rPr lang="ru-RU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магазине открыт пункт оформления </a:t>
            </a:r>
            <a:r>
              <a:rPr lang="ru-RU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Тax</a:t>
            </a:r>
            <a:r>
              <a:rPr lang="ru-RU" sz="24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Free</a:t>
            </a:r>
            <a:r>
              <a:rPr lang="ru-RU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». «</a:t>
            </a:r>
            <a:r>
              <a:rPr lang="ru-RU" sz="24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Белтаможсервис</a:t>
            </a:r>
            <a:r>
              <a:rPr lang="ru-RU" sz="24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возвратит 15% от стоимости товаров при вывозе их за пределы Таможенного союза. Система «</a:t>
            </a:r>
            <a:r>
              <a:rPr lang="ru-RU" sz="24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Тax</a:t>
            </a:r>
            <a:r>
              <a:rPr lang="ru-RU" sz="24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Free</a:t>
            </a:r>
            <a:r>
              <a:rPr lang="ru-RU" sz="24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распространяется на товары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535" y="3212974"/>
            <a:ext cx="405581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белорусского </a:t>
            </a:r>
            <a:r>
              <a:rPr lang="ru-RU" sz="24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производства и на некоторые импортные, но не распространяется на дотационные и подакцизные товары. </a:t>
            </a:r>
            <a:endParaRPr lang="ru-RU" sz="2400" dirty="0" smtClean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1200"/>
              </a:spcBef>
            </a:pPr>
            <a:r>
              <a:rPr lang="ru-RU" sz="14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Адрес: г. Лида, ул. Ленинская, 14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14516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2D5EC">
                <a:alpha val="55000"/>
              </a:srgbClr>
            </a:gs>
            <a:gs pos="35000">
              <a:schemeClr val="accent1">
                <a:tint val="44500"/>
                <a:satMod val="160000"/>
                <a:lumMod val="41000"/>
                <a:lumOff val="59000"/>
                <a:alpha val="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65751" y="116632"/>
            <a:ext cx="4283968" cy="3684018"/>
          </a:xfrm>
        </p:spPr>
        <p:txBody>
          <a:bodyPr>
            <a:normAutofit fontScale="40000" lnSpcReduction="20000"/>
          </a:bodyPr>
          <a:lstStyle/>
          <a:p>
            <a:r>
              <a:rPr lang="ru-RU" sz="10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Туристско-информационный центр</a:t>
            </a:r>
          </a:p>
          <a:p>
            <a:endParaRPr lang="ru-RU" sz="2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975" algn="l"/>
            <a:r>
              <a:rPr lang="ru-RU" sz="6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«Туристско-информационный центр» открыт в декабре </a:t>
            </a:r>
            <a:r>
              <a:rPr lang="ru-RU" sz="6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2012 года. В </a:t>
            </a:r>
            <a:r>
              <a:rPr lang="ru-RU" sz="6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центре собраны </a:t>
            </a:r>
            <a:r>
              <a:rPr lang="ru-RU" sz="6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</a:t>
            </a:r>
            <a:r>
              <a:rPr lang="ru-RU" sz="6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 туристических возможностях района, интересных событиях и мероприятиях, проводимых </a:t>
            </a:r>
            <a:r>
              <a:rPr lang="ru-RU" sz="6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sz="60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0527" y="3503235"/>
            <a:ext cx="871296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нем, о туристической инфраструктуре. А так же, имеется раздаточный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зависимости от пожеланий и предпочтений гостей города, сотрудники туристско-информационного центра предоставят всю необходимую информацию, необходимые контактные данные, подскажут, куда и к кому обратиться.</a:t>
            </a:r>
          </a:p>
          <a:p>
            <a:endParaRPr lang="ru-RU" sz="24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pPr algn="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Адрес: г. Лида, ул. Замковая, 8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7" y="44624"/>
            <a:ext cx="4415055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045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dimokfm.ru/wp-content/uploads/lida_ger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3" r="35930" b="3425"/>
          <a:stretch/>
        </p:blipFill>
        <p:spPr bwMode="auto">
          <a:xfrm>
            <a:off x="0" y="0"/>
            <a:ext cx="4448908" cy="686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91880" y="-19666"/>
            <a:ext cx="5652120" cy="2296538"/>
          </a:xfrm>
        </p:spPr>
        <p:txBody>
          <a:bodyPr>
            <a:norm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Основные туристические маршруты по Лидскому району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6016" y="2564904"/>
            <a:ext cx="4680520" cy="3888432"/>
          </a:xfrm>
        </p:spPr>
        <p:txBody>
          <a:bodyPr>
            <a:normAutofit fontScale="92500" lnSpcReduction="20000"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Пешеходные (1)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Велосипедные (9)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Водные (3)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Производственные (5)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(1)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Экологические (1)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Конные </a:t>
            </a: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Религиозные (1)</a:t>
            </a:r>
          </a:p>
        </p:txBody>
      </p:sp>
    </p:spTree>
    <p:extLst>
      <p:ext uri="{BB962C8B-B14F-4D97-AF65-F5344CB8AC3E}">
        <p14:creationId xmlns:p14="http://schemas.microsoft.com/office/powerpoint/2010/main" val="42909045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nordbike.ru/NB_WP/wp-content/uploads/2015/09/at09060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" t="118" r="1153" b="2559"/>
          <a:stretch/>
        </p:blipFill>
        <p:spPr bwMode="auto">
          <a:xfrm>
            <a:off x="-108521" y="0"/>
            <a:ext cx="9709379" cy="726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116632"/>
            <a:ext cx="7416824" cy="864096"/>
          </a:xfrm>
          <a:ln>
            <a:noFill/>
          </a:ln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6600" b="1" cap="all" dirty="0" smtClean="0">
                <a:ln/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anose="03010101010201010101" pitchFamily="66" charset="0"/>
              </a:rPr>
              <a:t>Велосипедные:</a:t>
            </a:r>
            <a:endParaRPr lang="ru-RU" sz="6600" b="1" cap="all" dirty="0">
              <a:ln/>
              <a:solidFill>
                <a:srgbClr val="00206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52467" y="5517232"/>
            <a:ext cx="9324528" cy="1126976"/>
          </a:xfrm>
          <a:solidFill>
            <a:schemeClr val="bg1">
              <a:alpha val="37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г. Лида работает пункт проката велосипедов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ул. Советская, 9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тел. моб.: 3229476 (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vel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90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http://www.lida.info/wp-content/uploads/2013/09/vel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243408"/>
            <a:ext cx="8630181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12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http://img19.imageshack.us/img19/3972/0hi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r="681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0"/>
            <a:ext cx="4572000" cy="1470025"/>
          </a:xfrm>
        </p:spPr>
        <p:txBody>
          <a:bodyPr>
            <a:normAutofit/>
          </a:bodyPr>
          <a:lstStyle/>
          <a:p>
            <a:r>
              <a:rPr lang="ru-RU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Водные:</a:t>
            </a:r>
            <a:r>
              <a:rPr lang="ru-RU" sz="8000" dirty="0" smtClean="0"/>
              <a:t> </a:t>
            </a:r>
            <a:endParaRPr lang="ru-RU" sz="8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268760"/>
            <a:ext cx="9144000" cy="5184576"/>
          </a:xfrm>
        </p:spPr>
        <p:txBody>
          <a:bodyPr>
            <a:noAutofit/>
          </a:bodyPr>
          <a:lstStyle/>
          <a:p>
            <a:r>
              <a:rPr lang="ru-RU" sz="340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Сплавы по р. Неман различной </a:t>
            </a:r>
          </a:p>
          <a:p>
            <a:r>
              <a:rPr lang="ru-RU" sz="340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протяжённости: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суток, 60 км, д. </a:t>
            </a:r>
            <a:r>
              <a:rPr lang="ru-RU" dirty="0" err="1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Бурносы</a:t>
            </a:r>
            <a:r>
              <a:rPr lang="ru-RU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д. </a:t>
            </a:r>
            <a:r>
              <a:rPr lang="ru-RU" dirty="0" err="1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Песковцы</a:t>
            </a:r>
            <a:r>
              <a:rPr lang="ru-RU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Лидский р-н;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суток, 159 км, д. Белица, Лидский р-н – </a:t>
            </a:r>
            <a:r>
              <a:rPr lang="ru-RU" dirty="0" err="1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г.Гродно</a:t>
            </a:r>
            <a:r>
              <a:rPr lang="ru-RU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суток, 163 км, д. Бережно, </a:t>
            </a:r>
            <a:r>
              <a:rPr lang="ru-RU" dirty="0" err="1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Кореличский</a:t>
            </a:r>
            <a:r>
              <a:rPr lang="ru-RU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р-н – д. Белица, Лидский р-н.</a:t>
            </a:r>
            <a:endParaRPr lang="ru-RU" dirty="0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90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s1.fotokto.ru/photo/full/20/205090.jpg?r15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" r="9365"/>
          <a:stretch/>
        </p:blipFill>
        <p:spPr bwMode="auto">
          <a:xfrm>
            <a:off x="0" y="-11091"/>
            <a:ext cx="9144000" cy="686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Monotype Corsiva" panose="03010101010201010101" pitchFamily="66" charset="0"/>
              </a:rPr>
              <a:t>Водный поход: д</a:t>
            </a:r>
            <a:r>
              <a:rPr lang="ru-RU" dirty="0">
                <a:latin typeface="Monotype Corsiva" panose="03010101010201010101" pitchFamily="66" charset="0"/>
              </a:rPr>
              <a:t>. </a:t>
            </a:r>
            <a:r>
              <a:rPr lang="ru-RU" dirty="0" err="1">
                <a:latin typeface="Monotype Corsiva" panose="03010101010201010101" pitchFamily="66" charset="0"/>
              </a:rPr>
              <a:t>Бурносы</a:t>
            </a:r>
            <a:r>
              <a:rPr lang="ru-RU" dirty="0">
                <a:latin typeface="Monotype Corsiva" panose="03010101010201010101" pitchFamily="66" charset="0"/>
              </a:rPr>
              <a:t> – д. </a:t>
            </a:r>
            <a:r>
              <a:rPr lang="ru-RU" dirty="0" err="1">
                <a:latin typeface="Monotype Corsiva" panose="03010101010201010101" pitchFamily="66" charset="0"/>
              </a:rPr>
              <a:t>Песковцы</a:t>
            </a:r>
            <a:r>
              <a:rPr lang="ru-RU" dirty="0">
                <a:latin typeface="Monotype Corsiva" panose="03010101010201010101" pitchFamily="66" charset="0"/>
              </a:rPr>
              <a:t>, Лидский р-н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4345068"/>
              </p:ext>
            </p:extLst>
          </p:nvPr>
        </p:nvGraphicFramePr>
        <p:xfrm>
          <a:off x="518864" y="2547154"/>
          <a:ext cx="82296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0768"/>
                <a:gridCol w="4176464"/>
                <a:gridCol w="648072"/>
                <a:gridCol w="266429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День пути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Участки трассы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Способ передвижения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Д. 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Бурносы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устье р. 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Дитва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Сплав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Устье р. 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Дитва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д. Белица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Сплав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Д. Белица – д. 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Песковцы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Сплав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03548" y="1772816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прохождения трассы похода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3548" y="4404471"/>
            <a:ext cx="82449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Итого: протяжённость: 60 км</a:t>
            </a:r>
          </a:p>
          <a:p>
            <a:r>
              <a:rPr lang="ru-RU" sz="28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Продолжительность: 3 суток</a:t>
            </a:r>
            <a:endParaRPr lang="ru-RU" sz="28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83768" y="5898029"/>
            <a:ext cx="666023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Организаторы похода: ООО «Адрес лета»</a:t>
            </a:r>
            <a:r>
              <a:rPr lang="ru-RU" sz="2000" dirty="0"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www.adresleta.by</a:t>
            </a:r>
            <a:endParaRPr lang="en-US" sz="2000" dirty="0"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(29) </a:t>
            </a:r>
            <a:r>
              <a:rPr lang="ru-RU" sz="2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5005009; (154</a:t>
            </a:r>
            <a:r>
              <a:rPr lang="ru-RU" sz="2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530303; (154</a:t>
            </a:r>
            <a:r>
              <a:rPr lang="ru-RU" sz="2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527484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59631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oto.lida24.by/wp-content/uploads/2015/07/8ingn3oiqi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7" b="10200"/>
          <a:stretch/>
        </p:blipFill>
        <p:spPr bwMode="auto">
          <a:xfrm>
            <a:off x="0" y="0"/>
            <a:ext cx="91521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16632"/>
            <a:ext cx="6120680" cy="1080120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Производственные:</a:t>
            </a:r>
            <a:endParaRPr lang="ru-RU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1265" y="1196752"/>
            <a:ext cx="8229600" cy="50691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Стеклянная </a:t>
            </a:r>
            <a:r>
              <a:rPr lang="ru-RU" b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радуга (ОАО «Стеклозавод «Неман»)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Лида – столица пивоварения (ОАО «Лидское пиво»)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РУСП «Совхоз «Лидский» (д. Дворище)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Лидский лесхоз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ОАО «Лидский завод </a:t>
            </a:r>
            <a:r>
              <a:rPr lang="ru-RU" b="1" dirty="0" err="1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электроизделий</a:t>
            </a:r>
            <a:r>
              <a:rPr lang="ru-RU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360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grodnopromstroy.by/pictures/content/built_object/image/img_0394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6" r="5253"/>
          <a:stretch/>
        </p:blipFill>
        <p:spPr bwMode="auto">
          <a:xfrm>
            <a:off x="-1" y="-8339"/>
            <a:ext cx="9144001" cy="685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3466728" cy="1143000"/>
          </a:xfrm>
        </p:spPr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Спортивные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4048" y="4215966"/>
            <a:ext cx="3970784" cy="2621268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Стадион «Старт»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СОК «Олимпия»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Ледовый дворец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ЛидаДрайвПлюс</a:t>
            </a:r>
            <a:endParaRPr lang="ru-RU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88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2D5EC">
                <a:alpha val="55000"/>
              </a:srgbClr>
            </a:gs>
            <a:gs pos="35000">
              <a:schemeClr val="accent1">
                <a:tint val="44500"/>
                <a:satMod val="160000"/>
                <a:lumMod val="41000"/>
                <a:lumOff val="59000"/>
                <a:alpha val="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90" b="11046"/>
          <a:stretch/>
        </p:blipFill>
        <p:spPr bwMode="auto">
          <a:xfrm>
            <a:off x="-108520" y="2564904"/>
            <a:ext cx="6408712" cy="43138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652120" cy="1143000"/>
          </a:xfrm>
        </p:spPr>
        <p:txBody>
          <a:bodyPr>
            <a:normAutofit/>
          </a:bodyPr>
          <a:lstStyle/>
          <a:p>
            <a:r>
              <a:rPr lang="ru-RU" sz="4800" dirty="0" smtClean="0">
                <a:latin typeface="Monotype Corsiva" panose="03010101010201010101" pitchFamily="66" charset="0"/>
              </a:rPr>
              <a:t>Стадион «Старт»</a:t>
            </a:r>
            <a:endParaRPr lang="ru-RU" sz="4800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24744"/>
            <a:ext cx="8363272" cy="1440160"/>
          </a:xfrm>
        </p:spPr>
        <p:txBody>
          <a:bodyPr>
            <a:normAutofit/>
          </a:bodyPr>
          <a:lstStyle/>
          <a:p>
            <a:r>
              <a:rPr lang="ru-RU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Футбольная арена, </a:t>
            </a:r>
          </a:p>
          <a:p>
            <a:r>
              <a:rPr lang="ru-RU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беговые дорожки, </a:t>
            </a:r>
          </a:p>
          <a:p>
            <a:r>
              <a:rPr lang="ru-RU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легкоатлетические сектора.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300192" y="1844824"/>
            <a:ext cx="275237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Комнаты отдыха (80 мест, стоимость – </a:t>
            </a:r>
            <a:r>
              <a:rPr lang="ru-RU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10.00 бел</a:t>
            </a:r>
            <a:r>
              <a:rPr lang="ru-RU" sz="24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lvl="0"/>
            <a:endParaRPr lang="ru-RU" sz="20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000" dirty="0" smtClean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0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000" dirty="0" smtClean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000" dirty="0" smtClean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0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000" dirty="0" smtClean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0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0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0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Лида, ул.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Качана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33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3322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2D5EC">
                <a:alpha val="55000"/>
              </a:srgbClr>
            </a:gs>
            <a:gs pos="35000">
              <a:schemeClr val="accent1">
                <a:tint val="44500"/>
                <a:satMod val="160000"/>
                <a:lumMod val="41000"/>
                <a:lumOff val="59000"/>
                <a:alpha val="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33"/>
          <a:stretch/>
        </p:blipFill>
        <p:spPr bwMode="auto">
          <a:xfrm>
            <a:off x="3606750" y="3068960"/>
            <a:ext cx="5537250" cy="3789040"/>
          </a:xfrm>
          <a:prstGeom prst="rect">
            <a:avLst/>
          </a:prstGeom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dirty="0" smtClean="0">
                <a:latin typeface="Monotype Corsiva" panose="03010101010201010101" pitchFamily="66" charset="0"/>
              </a:rPr>
              <a:t>СОК «Олимпия»</a:t>
            </a:r>
            <a:endParaRPr lang="ru-RU" sz="6000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6970" y="980728"/>
            <a:ext cx="8496944" cy="2088232"/>
          </a:xfrm>
        </p:spPr>
        <p:txBody>
          <a:bodyPr>
            <a:normAutofit/>
          </a:bodyPr>
          <a:lstStyle/>
          <a:p>
            <a:pPr marL="0" indent="449263">
              <a:buNone/>
            </a:pPr>
            <a:r>
              <a:rPr lang="ru-RU" sz="24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Спортивно-оздоровительный комплекс "Олимпия" открылся в Лиде во время мероприятий 6-й региональной презентации-выставки "Лида-регион-2011". В здании расположен современный бассейн, зал игровых видов спорта с трибуной на 750 посадочных мест, тренажерный зал, зал для </a:t>
            </a:r>
          </a:p>
          <a:p>
            <a:pPr marL="0" indent="0" algn="ctr">
              <a:buNone/>
            </a:pPr>
            <a:endParaRPr lang="ru-RU" sz="24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553" y="5728442"/>
            <a:ext cx="3542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г. Лида, ул.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Качана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35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olimpialida.by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8 (0154)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600-174, 8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(0154)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600-172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8398" y="2852936"/>
            <a:ext cx="31683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</a:t>
            </a:r>
            <a:r>
              <a:rPr lang="ru-RU" sz="24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борьбой, аэробикой и другими видами спорта.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66536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2D5EC">
                <a:alpha val="55000"/>
              </a:srgbClr>
            </a:gs>
            <a:gs pos="35000">
              <a:schemeClr val="accent1">
                <a:tint val="44500"/>
                <a:satMod val="160000"/>
                <a:lumMod val="41000"/>
                <a:lumOff val="59000"/>
                <a:alpha val="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7200" dirty="0" smtClean="0">
                <a:latin typeface="Monotype Corsiva" panose="03010101010201010101" pitchFamily="66" charset="0"/>
              </a:rPr>
              <a:t>Ледовый дворец</a:t>
            </a:r>
            <a:endParaRPr lang="ru-RU" sz="7200" dirty="0">
              <a:latin typeface="Monotype Corsiva" panose="03010101010201010101" pitchFamily="66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416686"/>
            <a:ext cx="9721080" cy="5658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31840" y="5877272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Лида, ул. Качана,31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lidadvorec.by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8(0154)533208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8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2D5EC">
                <a:alpha val="55000"/>
              </a:srgbClr>
            </a:gs>
            <a:gs pos="35000">
              <a:schemeClr val="accent1">
                <a:tint val="44500"/>
                <a:satMod val="160000"/>
                <a:lumMod val="41000"/>
                <a:lumOff val="59000"/>
                <a:alpha val="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580112" y="44624"/>
            <a:ext cx="3563888" cy="6696744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Лидский ледовый дворец построен в 2010 году. 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первом этаже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расположена ледовая арена,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мини-кафе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вестибюль, гардероб, санузлы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раздевалки с сушками для одежды, подсобные помещения. На втором этаже размещены три тренажерных зала, служебные комнаты и кабинеты для администрации.</a:t>
            </a:r>
          </a:p>
        </p:txBody>
      </p:sp>
      <p:pic>
        <p:nvPicPr>
          <p:cNvPr id="7" name="Рисунок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93"/>
          <a:stretch/>
        </p:blipFill>
        <p:spPr bwMode="auto">
          <a:xfrm>
            <a:off x="0" y="0"/>
            <a:ext cx="5508104" cy="3356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47" y="3168482"/>
            <a:ext cx="5512051" cy="36895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5732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9463931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979712" y="1249464"/>
            <a:ext cx="5229579" cy="936104"/>
          </a:xfrm>
        </p:spPr>
        <p:txBody>
          <a:bodyPr>
            <a:norm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Карта-схема маршрута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5752" y="2350678"/>
            <a:ext cx="4209621" cy="4348681"/>
          </a:xfrm>
        </p:spPr>
        <p:txBody>
          <a:bodyPr>
            <a:normAutofit fontScale="25000" lnSpcReduction="20000"/>
          </a:bodyPr>
          <a:lstStyle/>
          <a:p>
            <a:pPr marL="685800" indent="-685800" algn="l">
              <a:buFont typeface="Wingdings" pitchFamily="2" charset="2"/>
              <a:buChar char="v"/>
            </a:pPr>
            <a:r>
              <a:rPr lang="ru-RU" sz="5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Туристско-информационный центр</a:t>
            </a:r>
            <a:endParaRPr lang="ru-RU" sz="5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0" indent="-685800" algn="l">
              <a:buFont typeface="Wingdings" pitchFamily="2" charset="2"/>
              <a:buChar char="v"/>
            </a:pPr>
            <a:r>
              <a:rPr lang="ru-RU" sz="5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Фирменный магазин ОАО «Стеклозавод «Неман»</a:t>
            </a:r>
            <a:endParaRPr lang="ru-RU" sz="5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 algn="l">
              <a:buFont typeface="Wingdings" pitchFamily="2" charset="2"/>
              <a:buChar char="v"/>
            </a:pPr>
            <a:r>
              <a:rPr lang="ru-RU" sz="5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Лидский </a:t>
            </a:r>
            <a:r>
              <a:rPr lang="ru-RU" sz="5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замок</a:t>
            </a:r>
            <a:endParaRPr lang="ru-RU" sz="5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0" indent="-685800" algn="l">
              <a:buFont typeface="Wingdings" pitchFamily="2" charset="2"/>
              <a:buChar char="v"/>
            </a:pPr>
            <a:r>
              <a:rPr lang="ru-RU" sz="5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Скульптура </a:t>
            </a:r>
            <a:r>
              <a:rPr lang="ru-RU" sz="5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«Командировочный»</a:t>
            </a:r>
            <a:endParaRPr lang="ru-RU" sz="5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0" indent="-685800" algn="l">
              <a:buFont typeface="Wingdings" pitchFamily="2" charset="2"/>
              <a:buChar char="v"/>
            </a:pPr>
            <a:r>
              <a:rPr lang="ru-RU" sz="5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Костел </a:t>
            </a:r>
            <a:r>
              <a:rPr lang="ru-RU" sz="5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Воздвижения Святого Креста</a:t>
            </a:r>
            <a:endParaRPr lang="ru-RU" sz="5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0" indent="-685800" algn="l">
              <a:buFont typeface="Wingdings" pitchFamily="2" charset="2"/>
              <a:buChar char="v"/>
            </a:pPr>
            <a:r>
              <a:rPr lang="ru-RU" sz="5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</a:t>
            </a:r>
            <a:r>
              <a:rPr lang="ru-RU" sz="5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 Скорине</a:t>
            </a:r>
            <a:endParaRPr lang="ru-RU" sz="5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0" indent="-685800" algn="l">
              <a:buFont typeface="Wingdings" pitchFamily="2" charset="2"/>
              <a:buChar char="v"/>
            </a:pPr>
            <a:r>
              <a:rPr lang="ru-RU" sz="5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</a:t>
            </a:r>
            <a:r>
              <a:rPr lang="ru-RU" sz="5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ремесел и традиционной культуры «</a:t>
            </a:r>
            <a:r>
              <a:rPr lang="ru-RU" sz="5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Спадчына</a:t>
            </a:r>
            <a:r>
              <a:rPr lang="ru-RU" sz="5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5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0" indent="-685800" algn="l">
              <a:buFont typeface="Wingdings" pitchFamily="2" charset="2"/>
              <a:buChar char="v"/>
            </a:pPr>
            <a:r>
              <a:rPr lang="ru-RU" sz="5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</a:t>
            </a:r>
            <a:r>
              <a:rPr lang="ru-RU" sz="5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воинам освободителям и партизанам</a:t>
            </a:r>
            <a:endParaRPr lang="ru-RU" sz="5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0" indent="-685800" algn="l">
              <a:buFont typeface="Wingdings" pitchFamily="2" charset="2"/>
              <a:buChar char="v"/>
            </a:pPr>
            <a:r>
              <a:rPr lang="ru-RU" sz="5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</a:t>
            </a:r>
            <a:r>
              <a:rPr lang="ru-RU" sz="5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воинам-интернационалистам «Журавли»</a:t>
            </a:r>
            <a:endParaRPr lang="ru-RU" sz="5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0" indent="-685800" algn="l">
              <a:buFont typeface="Wingdings" pitchFamily="2" charset="2"/>
              <a:buChar char="v"/>
            </a:pPr>
            <a:r>
              <a:rPr lang="ru-RU" sz="5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Кафедральный </a:t>
            </a:r>
            <a:r>
              <a:rPr lang="ru-RU" sz="5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собор Святого Михаила </a:t>
            </a:r>
            <a:r>
              <a:rPr lang="ru-RU" sz="5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Архангела</a:t>
            </a:r>
          </a:p>
          <a:p>
            <a:pPr marL="685800" lvl="0" indent="-685800" algn="l">
              <a:buFont typeface="Wingdings" pitchFamily="2" charset="2"/>
              <a:buChar char="v"/>
            </a:pPr>
            <a:r>
              <a:rPr lang="ru-RU" sz="5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Гостиница «Экватор», медицинский центр, гостиница «Континент»</a:t>
            </a:r>
            <a:endParaRPr lang="ru-RU" sz="5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0" indent="-685800" algn="l">
              <a:buFont typeface="Wingdings" pitchFamily="2" charset="2"/>
              <a:buChar char="v"/>
            </a:pPr>
            <a:r>
              <a:rPr lang="ru-RU" sz="5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Лидский историко-художественный музей</a:t>
            </a:r>
            <a:endParaRPr lang="ru-RU" sz="5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0" indent="-685800" algn="l">
              <a:buFont typeface="Wingdings" pitchFamily="2" charset="2"/>
              <a:buChar char="v"/>
            </a:pPr>
            <a:r>
              <a:rPr lang="ru-RU" sz="5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</a:t>
            </a:r>
            <a:r>
              <a:rPr lang="ru-RU" sz="5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«Бронзовый герб города»</a:t>
            </a:r>
            <a:endParaRPr lang="ru-RU" sz="5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 algn="l">
              <a:buFont typeface="Wingdings" pitchFamily="2" charset="2"/>
              <a:buChar char="v"/>
            </a:pPr>
            <a:r>
              <a:rPr lang="ru-RU" sz="5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 «Дом Торговли</a:t>
            </a:r>
            <a:r>
              <a:rPr lang="ru-RU" sz="5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lvl="0" algn="l"/>
            <a:endParaRPr lang="ru-RU" sz="5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75374"/>
            <a:ext cx="3636636" cy="469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539552" y="8940"/>
            <a:ext cx="77724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«Ад </a:t>
            </a:r>
            <a:r>
              <a:rPr lang="ru-RU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старажытнасц</a:t>
            </a:r>
            <a:r>
              <a:rPr lang="en-US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i</a:t>
            </a:r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да </a:t>
            </a:r>
            <a:r>
              <a:rPr lang="ru-RU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сучаснасц</a:t>
            </a:r>
            <a:r>
              <a:rPr lang="en-US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i</a:t>
            </a:r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»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31668" y="934347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(Однодневный пешеходный маршрут по г. Лида)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90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2D5EC">
                <a:alpha val="55000"/>
              </a:srgbClr>
            </a:gs>
            <a:gs pos="35000">
              <a:schemeClr val="accent1">
                <a:tint val="44500"/>
                <a:satMod val="160000"/>
                <a:lumMod val="41000"/>
                <a:lumOff val="59000"/>
                <a:alpha val="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Главная страница Статьи Полезная информация: тенниcные клубы…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01008"/>
            <a:ext cx="4716016" cy="3356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0974" y="-35706"/>
            <a:ext cx="4499992" cy="1786210"/>
          </a:xfrm>
        </p:spPr>
        <p:txBody>
          <a:bodyPr>
            <a:normAutofit/>
          </a:bodyPr>
          <a:lstStyle/>
          <a:p>
            <a:r>
              <a:rPr lang="ru-RU" sz="48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anose="03010101010201010101" pitchFamily="66" charset="0"/>
              </a:rPr>
              <a:t>Спортивный клуб «</a:t>
            </a:r>
            <a:r>
              <a:rPr lang="ru-RU" sz="4800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anose="03010101010201010101" pitchFamily="66" charset="0"/>
              </a:rPr>
              <a:t>ЛидаДрайвПлюс</a:t>
            </a:r>
            <a:r>
              <a:rPr lang="ru-RU" sz="48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anose="03010101010201010101" pitchFamily="66" charset="0"/>
              </a:rPr>
              <a:t>»</a:t>
            </a:r>
            <a:endParaRPr lang="ru-RU" sz="48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573016"/>
            <a:ext cx="4176464" cy="32403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Идет 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кемпинга на 60 </a:t>
            </a:r>
            <a:r>
              <a:rPr lang="ru-RU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мест.</a:t>
            </a:r>
            <a:endParaRPr lang="ru-RU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24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18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 Лида, пер. Фомичёва, 1</a:t>
            </a:r>
          </a:p>
          <a:p>
            <a:pPr marL="0" indent="0" algn="r"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375291935727</a:t>
            </a:r>
            <a:endParaRPr lang="ru-RU" sz="1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Главная страница Статьи Полезная информация: тенниcные клубы…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01"/>
          <a:stretch/>
        </p:blipFill>
        <p:spPr bwMode="auto">
          <a:xfrm>
            <a:off x="0" y="0"/>
            <a:ext cx="4427984" cy="3501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99992" y="1484784"/>
            <a:ext cx="4320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Кафе, тренажёрный зал, теннисные корты, тюбинговая трасса, пункт проката спортивного инвентаря и оборудования</a:t>
            </a:r>
            <a: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61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2D5EC">
                <a:alpha val="55000"/>
              </a:srgbClr>
            </a:gs>
            <a:gs pos="35000">
              <a:schemeClr val="accent1">
                <a:tint val="44500"/>
                <a:satMod val="160000"/>
                <a:lumMod val="41000"/>
                <a:lumOff val="59000"/>
                <a:alpha val="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635896" cy="1143000"/>
          </a:xfrm>
        </p:spPr>
        <p:txBody>
          <a:bodyPr/>
          <a:lstStyle/>
          <a:p>
            <a:r>
              <a:rPr lang="ru-RU" dirty="0" smtClean="0">
                <a:latin typeface="Monotype Corsiva" panose="03010101010201010101" pitchFamily="66" charset="0"/>
              </a:rPr>
              <a:t>Экологические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332" y="980728"/>
            <a:ext cx="4108170" cy="252028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sz="5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Лидский лесхоз (Лида – парк Горни). В живописном </a:t>
            </a: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месте на границе с памятником природы местного значения парком «Горни» возведен новый охотничий комплекс. Комплекс включает в себя </a:t>
            </a:r>
            <a:r>
              <a:rPr lang="ru-RU" sz="5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 </a:t>
            </a: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охотника, баню, </a:t>
            </a:r>
            <a:r>
              <a:rPr lang="ru-RU" sz="5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благоустроена </a:t>
            </a: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территория. </a:t>
            </a:r>
            <a:endParaRPr lang="ru-RU" sz="5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1508" name="Picture 4" descr="http://lidaleshoz.by/wp-content/uploads/2011/08/%D0%98%D0%B7%D0%BE%D0%B1%D1%80%D0%B0%D0%B6%D0%B5%D0%BD%D0%B8%D0%B5-007-300x2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43965"/>
            <a:ext cx="4685380" cy="351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lidaleshoz.by/wp-content/uploads/2011/08/20120930-DSC090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356992"/>
            <a:ext cx="5271050" cy="351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501" y="-1"/>
            <a:ext cx="5013499" cy="334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63816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2D5EC">
                <a:alpha val="55000"/>
              </a:srgbClr>
            </a:gs>
            <a:gs pos="35000">
              <a:schemeClr val="accent1">
                <a:tint val="44500"/>
                <a:satMod val="160000"/>
                <a:lumMod val="41000"/>
                <a:lumOff val="59000"/>
                <a:alpha val="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img3.vashgorod.ru/uploads/images/news/t5/f16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76672"/>
            <a:ext cx="4011196" cy="260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95759" y="4149080"/>
            <a:ext cx="4320480" cy="2232248"/>
          </a:xfrm>
        </p:spPr>
        <p:txBody>
          <a:bodyPr>
            <a:normAutofit/>
          </a:bodyPr>
          <a:lstStyle/>
          <a:p>
            <a:r>
              <a:rPr lang="ru-RU" sz="6600" dirty="0" smtClean="0">
                <a:latin typeface="Monotype Corsiva" panose="03010101010201010101" pitchFamily="66" charset="0"/>
              </a:rPr>
              <a:t>Охота и рыбалка</a:t>
            </a:r>
            <a:endParaRPr lang="ru-RU" sz="6600" dirty="0">
              <a:latin typeface="Monotype Corsiva" panose="03010101010201010101" pitchFamily="66" charset="0"/>
            </a:endParaRPr>
          </a:p>
        </p:txBody>
      </p:sp>
      <p:pic>
        <p:nvPicPr>
          <p:cNvPr id="22530" name="Picture 2" descr="http://lidaleshoz.by/wp-content/uploads/2011/08/2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36096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img28.imageshack.us/img28/6605/139rq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601" y="3374994"/>
            <a:ext cx="5069770" cy="348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84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horsees.far.ru/images/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8" y="0"/>
            <a:ext cx="9146458" cy="685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260648"/>
            <a:ext cx="6624736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Monotype Corsiva" panose="03010101010201010101" pitchFamily="66" charset="0"/>
              </a:rPr>
              <a:t>Лидский район, д. Дворище</a:t>
            </a:r>
            <a:br>
              <a:rPr lang="ru-RU" dirty="0" smtClean="0">
                <a:latin typeface="Monotype Corsiva" panose="03010101010201010101" pitchFamily="66" charset="0"/>
              </a:rPr>
            </a:br>
            <a:r>
              <a:rPr lang="ru-RU" dirty="0" smtClean="0">
                <a:latin typeface="Monotype Corsiva" panose="03010101010201010101" pitchFamily="66" charset="0"/>
              </a:rPr>
              <a:t>Конный маршрут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690" y="980728"/>
            <a:ext cx="8470776" cy="2736304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Экскурсия по конюшне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Катание на лошадях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45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2D5EC"/>
            </a:gs>
            <a:gs pos="29000">
              <a:schemeClr val="accent1">
                <a:tint val="44500"/>
                <a:satMod val="160000"/>
                <a:lumMod val="41000"/>
                <a:lumOff val="59000"/>
                <a:alpha val="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Дворищ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1"/>
          <a:stretch/>
        </p:blipFill>
        <p:spPr bwMode="auto">
          <a:xfrm>
            <a:off x="107504" y="497898"/>
            <a:ext cx="3854217" cy="464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http://www.hyperslevy.cz/galerie/49606/13764693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2056"/>
            <a:ext cx="5105395" cy="338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504482"/>
            <a:ext cx="4457323" cy="327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467544" y="5024464"/>
            <a:ext cx="2965492" cy="18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321935" y="5445224"/>
            <a:ext cx="3256709" cy="1152128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 «Лидская КДЮСШ №4»</a:t>
            </a:r>
          </a:p>
          <a:p>
            <a:pPr marL="0" indent="0" algn="ctr">
              <a:buNone/>
            </a:pP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Лида, ул. Мицкевича, 3А</a:t>
            </a:r>
          </a:p>
          <a:p>
            <a:pPr marL="0" indent="0" algn="ctr">
              <a:buNone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тел.: 8(0154)525312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850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saroblnews.ru/files/pages/22181/1367827583general_pages_i22181_v_saratove_prazdnichnye_meropriyatiya_proshli_bez_proisshestvi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3" r="305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-99392"/>
            <a:ext cx="4845224" cy="1656184"/>
          </a:xfrm>
        </p:spPr>
        <p:txBody>
          <a:bodyPr>
            <a:normAutofit/>
          </a:bodyPr>
          <a:lstStyle/>
          <a:p>
            <a:r>
              <a:rPr lang="ru-RU" sz="5400" dirty="0" smtClean="0">
                <a:latin typeface="Monotype Corsiva" panose="03010101010201010101" pitchFamily="66" charset="0"/>
              </a:rPr>
              <a:t>Религиозные</a:t>
            </a:r>
            <a:endParaRPr lang="ru-RU" sz="5400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9992" y="1124744"/>
            <a:ext cx="4032448" cy="29523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anose="03010101010201010101" pitchFamily="66" charset="0"/>
              </a:rPr>
              <a:t>«От храма к храму»</a:t>
            </a:r>
            <a:endParaRPr lang="ru-RU" sz="66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45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9144000" cy="687319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-315416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Костел Воздвижения Святого Креста, XVIII в.</a:t>
            </a:r>
          </a:p>
        </p:txBody>
      </p:sp>
    </p:spTree>
    <p:extLst>
      <p:ext uri="{BB962C8B-B14F-4D97-AF65-F5344CB8AC3E}">
        <p14:creationId xmlns:p14="http://schemas.microsoft.com/office/powerpoint/2010/main" val="317585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2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3352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Кафедральный собор Святого Михаила Архангела, XIX в.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54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116632"/>
            <a:ext cx="3744416" cy="662473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5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4524" y="332656"/>
            <a:ext cx="4248472" cy="994122"/>
          </a:xfrm>
        </p:spPr>
        <p:txBody>
          <a:bodyPr>
            <a:no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Костел Святого Михаила Архангела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(д. Белогруда)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700808"/>
            <a:ext cx="3456384" cy="48965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Строительство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храма велось с 1900 по 1908 г., то есть совсем недавно костелу исполнилось 100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лет. Представляет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собой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образец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позднего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неороманского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стиля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В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1908 году костел осветили под именем Святого Михаила-Архангела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На данный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момент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Белогрудский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костел Святого Михаила-Архангела является памятником архитектуры республиканского значения.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-1"/>
            <a:ext cx="5148064" cy="686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903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eparhia.by/uploads/pics/radivonishki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2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3096344" cy="6048672"/>
          </a:xfrm>
          <a:gradFill flip="none" rotWithShape="1">
            <a:gsLst>
              <a:gs pos="0">
                <a:srgbClr val="62D5EC"/>
              </a:gs>
              <a:gs pos="29000">
                <a:schemeClr val="accent1">
                  <a:tint val="44500"/>
                  <a:satMod val="160000"/>
                  <a:lumMod val="41000"/>
                  <a:lumOff val="59000"/>
                  <a:alpha val="3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Церковь Успения Пресвятой Богородицы</a:t>
            </a:r>
            <a:br>
              <a:rPr lang="ru-RU" sz="5100" dirty="0">
                <a:latin typeface="Times New Roman" pitchFamily="18" charset="0"/>
                <a:cs typeface="Times New Roman" pitchFamily="18" charset="0"/>
              </a:rPr>
            </a:br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(д. </a:t>
            </a:r>
            <a:r>
              <a:rPr lang="ru-RU" sz="5100" dirty="0" err="1">
                <a:latin typeface="Times New Roman" pitchFamily="18" charset="0"/>
                <a:cs typeface="Times New Roman" pitchFamily="18" charset="0"/>
              </a:rPr>
              <a:t>Радивонишки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33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Построен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1865-1869 годах из бутового камня в виде креста рядом с местом, где находилась ветхая церковь святой Анны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годы «хрущевских гонений» на Церковь храм был закрыт и переоборудован в складское помещение. От бесхозяйственности и варварского отношения к зданию к началу 1990-х годов от храма остались лишь одни стены. В 1993-1998 годах храм был восстановлен</a:t>
            </a:r>
          </a:p>
        </p:txBody>
      </p:sp>
    </p:spTree>
    <p:extLst>
      <p:ext uri="{BB962C8B-B14F-4D97-AF65-F5344CB8AC3E}">
        <p14:creationId xmlns:p14="http://schemas.microsoft.com/office/powerpoint/2010/main" val="43399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363852"/>
            <a:ext cx="3923928" cy="6336704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chemeClr val="tx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ЛИДА</a:t>
            </a:r>
            <a:r>
              <a:rPr lang="ru-RU" sz="2000" dirty="0" smtClean="0">
                <a:solidFill>
                  <a:schemeClr val="tx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один из древних городов Беларуси. Был основан в 1323 г. великим князем </a:t>
            </a:r>
            <a:r>
              <a:rPr lang="ru-RU" sz="2000" dirty="0" err="1" smtClean="0">
                <a:solidFill>
                  <a:schemeClr val="tx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Гедемином</a:t>
            </a:r>
            <a:r>
              <a:rPr lang="ru-RU" sz="2000" dirty="0">
                <a:solidFill>
                  <a:schemeClr val="tx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smtClean="0">
                <a:solidFill>
                  <a:schemeClr val="tx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ru-RU" sz="2000" dirty="0">
                <a:solidFill>
                  <a:schemeClr val="tx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сентября 1590 года Лида получила </a:t>
            </a:r>
            <a:r>
              <a:rPr lang="ru-RU" sz="2000" dirty="0" err="1">
                <a:solidFill>
                  <a:schemeClr val="tx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Магдебургское</a:t>
            </a:r>
            <a:r>
              <a:rPr lang="ru-RU" sz="2000" dirty="0">
                <a:solidFill>
                  <a:schemeClr val="tx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право.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</a:t>
            </a:r>
            <a:r>
              <a:rPr lang="ru-RU" sz="2000" dirty="0">
                <a:solidFill>
                  <a:schemeClr val="tx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несколько версий названия города: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Легенда о дочери </a:t>
            </a:r>
            <a:r>
              <a:rPr lang="ru-RU" sz="2000" dirty="0" err="1" smtClean="0">
                <a:solidFill>
                  <a:schemeClr val="tx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Гедемина</a:t>
            </a:r>
            <a:r>
              <a:rPr lang="ru-RU" sz="2000" dirty="0" smtClean="0">
                <a:solidFill>
                  <a:schemeClr val="tx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Лидии. </a:t>
            </a:r>
            <a:r>
              <a:rPr lang="ru-RU" sz="2000" dirty="0" smtClean="0">
                <a:solidFill>
                  <a:schemeClr val="tx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 err="1">
                <a:solidFill>
                  <a:schemeClr val="tx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Лидимас</a:t>
            </a:r>
            <a:r>
              <a:rPr lang="ru-RU" sz="2000" dirty="0">
                <a:solidFill>
                  <a:schemeClr val="tx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sz="2000" dirty="0" err="1">
                <a:solidFill>
                  <a:schemeClr val="tx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ляды</a:t>
            </a:r>
            <a:r>
              <a:rPr lang="ru-RU" sz="2000" dirty="0">
                <a:solidFill>
                  <a:schemeClr val="tx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- вырубка леса. </a:t>
            </a:r>
            <a:r>
              <a:rPr lang="ru-RU" sz="2000" dirty="0" smtClean="0">
                <a:solidFill>
                  <a:schemeClr val="tx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 реки </a:t>
            </a:r>
            <a:r>
              <a:rPr lang="ru-RU" sz="2000" dirty="0" err="1">
                <a:solidFill>
                  <a:schemeClr val="tx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Лидейки</a:t>
            </a:r>
            <a:r>
              <a:rPr lang="ru-RU" sz="2000" dirty="0">
                <a:solidFill>
                  <a:schemeClr val="tx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которая протекала около замка и </a:t>
            </a:r>
            <a:r>
              <a:rPr lang="ru-RU" sz="2000" dirty="0" smtClean="0">
                <a:solidFill>
                  <a:schemeClr val="tx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др. Версий </a:t>
            </a:r>
            <a:r>
              <a:rPr lang="ru-RU" sz="2000" dirty="0">
                <a:solidFill>
                  <a:schemeClr val="tx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много. Их можно принимать или оспаривать. Но название города  </a:t>
            </a:r>
            <a:r>
              <a:rPr lang="ru-RU" sz="2000" dirty="0" smtClean="0">
                <a:solidFill>
                  <a:schemeClr val="tx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нравится </a:t>
            </a:r>
            <a:r>
              <a:rPr lang="ru-RU" sz="2000" dirty="0">
                <a:solidFill>
                  <a:schemeClr val="tx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его </a:t>
            </a:r>
            <a:r>
              <a:rPr lang="ru-RU" sz="2000" dirty="0" smtClean="0">
                <a:solidFill>
                  <a:schemeClr val="tx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жителям.</a:t>
            </a:r>
            <a:endParaRPr lang="ru-RU" sz="2000" dirty="0">
              <a:solidFill>
                <a:schemeClr val="tx1"/>
              </a:solidFill>
              <a:effectLst>
                <a:glow rad="635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32656"/>
            <a:ext cx="2576137" cy="31683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250" y="4005064"/>
            <a:ext cx="41148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0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govorim.by/uploads/posts/picture/2011-04/1303322013602xl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5292080" y="116632"/>
            <a:ext cx="3816424" cy="5112568"/>
          </a:xfrm>
          <a:prstGeom prst="rect">
            <a:avLst/>
          </a:prstGeom>
          <a:gradFill flip="none" rotWithShape="1">
            <a:gsLst>
              <a:gs pos="0">
                <a:srgbClr val="62D5EC"/>
              </a:gs>
              <a:gs pos="29000">
                <a:schemeClr val="accent1">
                  <a:tint val="44500"/>
                  <a:satMod val="160000"/>
                  <a:lumMod val="41000"/>
                  <a:lumOff val="59000"/>
                  <a:alpha val="3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Костел </a:t>
            </a:r>
            <a:br>
              <a:rPr lang="ru-RU" sz="2600" dirty="0">
                <a:latin typeface="Times New Roman" pitchFamily="18" charset="0"/>
                <a:cs typeface="Times New Roman" pitchFamily="18" charset="0"/>
              </a:rPr>
            </a:b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Преображения Господня</a:t>
            </a:r>
            <a:br>
              <a:rPr lang="ru-RU" sz="2600" dirty="0">
                <a:latin typeface="Times New Roman" pitchFamily="18" charset="0"/>
                <a:cs typeface="Times New Roman" pitchFamily="18" charset="0"/>
              </a:rPr>
            </a:b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(д.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Ваверка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Построен в 1932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Католический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храм в д.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Ваверка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— пример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межвоенной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архитектуры на землях Западной Беларуси, в которой сочетались черты многих архитектурных стилей, что привело к формированию как в деревянном, так и в каменном зодчестве, своеобразного архитектурного романтизма, характерного для этого региона и периода.</a:t>
            </a:r>
          </a:p>
          <a:p>
            <a:pPr marL="0" indent="0"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90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868144" y="116632"/>
            <a:ext cx="3168352" cy="66393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5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152" y="476672"/>
            <a:ext cx="3096344" cy="1143000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Храм Рождества Пресвятой Богородицы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(д.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Докудово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12160" y="2060848"/>
            <a:ext cx="2952328" cy="452596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Храм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Докудово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был построен в 1774 году из дерева. 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1938 году в приходе насчитывалось 620 дворов и 3185 прихожан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1960 году, несмотря на начавшуюся антирелигиозную пропаганду, храм, нуждавшийся в капитальном ремонте, был отремонтирован. В 2006 году для храма был приобретен колокол весом в два пуда.</a:t>
            </a:r>
          </a:p>
        </p:txBody>
      </p:sp>
      <p:pic>
        <p:nvPicPr>
          <p:cNvPr id="6146" name="Picture 2" descr="http://www.eparhia.by/uploads/pics/dokudovo_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9" t="-259" r="13845" b="259"/>
          <a:stretch/>
        </p:blipFill>
        <p:spPr bwMode="auto">
          <a:xfrm>
            <a:off x="-14718" y="-18913"/>
            <a:ext cx="5796135" cy="687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72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ic.pics.livejournal.com/michal_on/12959611/423745/423745_9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6"/>
          <a:stretch/>
        </p:blipFill>
        <p:spPr bwMode="auto">
          <a:xfrm>
            <a:off x="0" y="-47168"/>
            <a:ext cx="9252520" cy="690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4248472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1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Добро пожаловать в Лиду!</a:t>
            </a:r>
            <a:endParaRPr lang="ru-RU" sz="115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90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2D5EC">
                <a:alpha val="55000"/>
              </a:srgbClr>
            </a:gs>
            <a:gs pos="35000">
              <a:schemeClr val="accent1">
                <a:tint val="44500"/>
                <a:satMod val="160000"/>
                <a:lumMod val="41000"/>
                <a:lumOff val="59000"/>
                <a:alpha val="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lidskoe.by/uploads/userfiles/images/lb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8"/>
          <a:stretch/>
        </p:blipFill>
        <p:spPr bwMode="auto">
          <a:xfrm>
            <a:off x="4481599" y="0"/>
            <a:ext cx="4673859" cy="350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24544" y="1"/>
            <a:ext cx="5159522" cy="1124744"/>
          </a:xfrm>
        </p:spPr>
        <p:txBody>
          <a:bodyPr>
            <a:normAutofit/>
          </a:bodyPr>
          <a:lstStyle/>
          <a:p>
            <a:r>
              <a:rPr lang="ru-RU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Лидский замок</a:t>
            </a:r>
            <a:endParaRPr lang="ru-RU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1124744"/>
            <a:ext cx="4680520" cy="2736304"/>
          </a:xfrm>
        </p:spPr>
        <p:txBody>
          <a:bodyPr>
            <a:noAutofit/>
          </a:bodyPr>
          <a:lstStyle/>
          <a:p>
            <a:pPr indent="449263" algn="l"/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Лидского замка 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связана с великим князем Литовским </a:t>
            </a:r>
            <a:r>
              <a:rPr lang="ru-RU" sz="24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Гедемином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Он приказал 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заложить в 1323 году фундамент замка. В 1422 году в Лидском замке широко праздновалась свадьба 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Короля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115" y="3724706"/>
            <a:ext cx="871296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Ягайло и </a:t>
            </a:r>
            <a: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Софьи </a:t>
            </a:r>
            <a:r>
              <a:rPr lang="ru-RU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Гольшанской</a:t>
            </a:r>
            <a: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Здесь написал предсмертное завещание великий князь Александр Ягеллон в присутствии своей жены Елены Иоанновны, дочери великого московского князя  Ивана III. </a:t>
            </a:r>
            <a:endParaRPr lang="ru-RU" sz="24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Адрес: г. Лида, ул. Замковая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09045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2D5EC">
                <a:alpha val="55000"/>
              </a:srgbClr>
            </a:gs>
            <a:gs pos="35000">
              <a:schemeClr val="accent1">
                <a:tint val="44500"/>
                <a:satMod val="160000"/>
                <a:lumMod val="41000"/>
                <a:lumOff val="59000"/>
                <a:alpha val="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g4.tourbina.ru/photos.4/4/4/7/3/9/1493744/big.photo/Nema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r="11259"/>
          <a:stretch/>
        </p:blipFill>
        <p:spPr bwMode="auto">
          <a:xfrm>
            <a:off x="18500" y="3057142"/>
            <a:ext cx="5057556" cy="380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1484784"/>
          </a:xfrm>
        </p:spPr>
        <p:txBody>
          <a:bodyPr>
            <a:normAutofit/>
          </a:bodyPr>
          <a:lstStyle/>
          <a:p>
            <a:r>
              <a:rPr lang="ru-RU" dirty="0">
                <a:latin typeface="Monotype Corsiva"/>
                <a:ea typeface="Calibri"/>
                <a:cs typeface="Times New Roman"/>
              </a:rPr>
              <a:t>Фирменный магазин ОАО «Стеклозавод «Неман»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8502" y="1688989"/>
            <a:ext cx="8784976" cy="1368153"/>
          </a:xfrm>
        </p:spPr>
        <p:txBody>
          <a:bodyPr>
            <a:normAutofit fontScale="85000" lnSpcReduction="10000"/>
          </a:bodyPr>
          <a:lstStyle/>
          <a:p>
            <a:pPr>
              <a:spcBef>
                <a:spcPts val="0"/>
              </a:spcBef>
            </a:pPr>
            <a:r>
              <a:rPr lang="ru-RU" sz="3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Фирменный </a:t>
            </a:r>
            <a:r>
              <a:rPr lang="ru-RU" sz="3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 ОАО «Стеклозавод «Неман» предлагает изделия из хрусталя,  цветного и бесцветного стекла, </a:t>
            </a:r>
            <a:r>
              <a:rPr lang="ru-RU" sz="3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изделия для сервировки домашнего стола, </a:t>
            </a:r>
            <a:endParaRPr lang="ru-RU" sz="30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19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19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19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19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19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19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19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19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19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19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19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19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19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19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19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19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19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20072" y="2780928"/>
            <a:ext cx="374441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гостиннично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-ресторанный</a:t>
            </a:r>
            <a:endParaRPr lang="ru-RU" sz="2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ассортимент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линии рюмок, бокалов, различной сервировочной посуды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Адрес: г. Лида, ул. Замковая, 5</a:t>
            </a:r>
          </a:p>
          <a:p>
            <a:endParaRPr lang="ru-RU" sz="2600" dirty="0" smtClean="0"/>
          </a:p>
        </p:txBody>
      </p:sp>
    </p:spTree>
    <p:extLst>
      <p:ext uri="{BB962C8B-B14F-4D97-AF65-F5344CB8AC3E}">
        <p14:creationId xmlns:p14="http://schemas.microsoft.com/office/powerpoint/2010/main" val="42909045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2D5EC">
                <a:alpha val="55000"/>
              </a:srgbClr>
            </a:gs>
            <a:gs pos="35000">
              <a:schemeClr val="accent1">
                <a:tint val="44500"/>
                <a:satMod val="160000"/>
                <a:lumMod val="41000"/>
                <a:lumOff val="59000"/>
                <a:alpha val="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lisyonok.ru/files/files/f0-130993279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9" t="16448" r="53498" b="4122"/>
          <a:stretch/>
        </p:blipFill>
        <p:spPr bwMode="auto">
          <a:xfrm>
            <a:off x="3536" y="1276708"/>
            <a:ext cx="3864007" cy="558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24744"/>
          </a:xfrm>
        </p:spPr>
        <p:txBody>
          <a:bodyPr>
            <a:normAutofit/>
          </a:bodyPr>
          <a:lstStyle/>
          <a:p>
            <a:r>
              <a:rPr lang="ru-RU" sz="5400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/>
                <a:ea typeface="Calibri"/>
                <a:cs typeface="Times New Roman"/>
              </a:rPr>
              <a:t>Скульптура «Командировочный»</a:t>
            </a:r>
            <a:endParaRPr lang="ru-RU" sz="5400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67542" y="1052736"/>
            <a:ext cx="5276457" cy="5688632"/>
          </a:xfrm>
        </p:spPr>
        <p:txBody>
          <a:bodyPr>
            <a:normAutofit lnSpcReduction="10000"/>
          </a:bodyPr>
          <a:lstStyle/>
          <a:p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Рядом с гостиницей «Лида» расположен памятник скульптора В. </a:t>
            </a:r>
            <a:r>
              <a:rPr lang="ru-RU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Жбанова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- «Командировочный». Говорят, если наступить на ногу «Командировочному», это сделает пребывание в городе успешным и увеличит богатство в кармане. О том, что желающих потоптаться по ноге много, говорит натертое до блеска состояние 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башмака.</a:t>
            </a:r>
          </a:p>
          <a:p>
            <a:pPr algn="r"/>
            <a:endParaRPr lang="ru-RU" sz="23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r"/>
            <a:r>
              <a:rPr lang="ru-RU" sz="23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Адрес</a:t>
            </a: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: </a:t>
            </a:r>
            <a:r>
              <a:rPr lang="ru-RU" sz="23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</a:t>
            </a: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Лида, ул. </a:t>
            </a:r>
            <a:r>
              <a:rPr lang="ru-RU" sz="23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Грюнвальдская</a:t>
            </a:r>
            <a:endParaRPr lang="ru-RU" sz="23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9045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2D5EC">
                <a:alpha val="55000"/>
              </a:srgbClr>
            </a:gs>
            <a:gs pos="35000">
              <a:schemeClr val="accent1">
                <a:tint val="44500"/>
                <a:satMod val="160000"/>
                <a:lumMod val="41000"/>
                <a:lumOff val="59000"/>
                <a:alpha val="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belarus360.by/wp-content/uploads/2015/03/lid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6" t="-31" r="23625" b="17551"/>
          <a:stretch/>
        </p:blipFill>
        <p:spPr bwMode="auto">
          <a:xfrm>
            <a:off x="-31367" y="0"/>
            <a:ext cx="4827654" cy="347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52656" y="-99392"/>
            <a:ext cx="4491343" cy="2232248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/>
                <a:ea typeface="Calibri"/>
                <a:cs typeface="Times New Roman"/>
              </a:rPr>
              <a:t>Костел Воздвижения Святого Креста, XVIII в.</a:t>
            </a:r>
            <a:endParaRPr lang="ru-RU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52656" y="1988840"/>
            <a:ext cx="4455847" cy="165618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17 июля 1387 г. по приказу короля Ягайло в Лиде впервые был построен 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костел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Римско-католический 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приходской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3472458"/>
            <a:ext cx="903649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костел в нынешнем виде появился в 1770 году. Архитектором проекта стал Иоганн Кристоф </a:t>
            </a:r>
            <a:r>
              <a:rPr lang="ru-RU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Глаубиц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Памятник архитектуры XVIII века оберегает в своих стенах образ Богоматери, привезённый первыми миссионерами-францисканцами в далеком XIV веке. </a:t>
            </a:r>
          </a:p>
          <a:p>
            <a:pPr algn="r">
              <a:spcBef>
                <a:spcPts val="0"/>
              </a:spcBef>
            </a:pPr>
            <a:endParaRPr lang="ru-RU" sz="14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</a:pPr>
            <a:endParaRPr lang="ru-RU" sz="14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</a:pPr>
            <a:endParaRPr lang="ru-RU" sz="14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</a:pPr>
            <a:endParaRPr lang="ru-RU" sz="14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</a:pPr>
            <a:endParaRPr lang="ru-RU" sz="14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</a:pPr>
            <a:r>
              <a:rPr lang="ru-RU" sz="2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Адрес: г. Лида, ул. Советская, 2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09045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2D5EC">
                <a:alpha val="55000"/>
              </a:srgbClr>
            </a:gs>
            <a:gs pos="35000">
              <a:schemeClr val="accent1">
                <a:tint val="44500"/>
                <a:satMod val="160000"/>
                <a:lumMod val="41000"/>
                <a:lumOff val="59000"/>
                <a:alpha val="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://cs625218.vk.me/v625218512/16811/zsNkwv8-2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86"/>
            <a:ext cx="5148064" cy="686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5229200"/>
            <a:ext cx="5149714" cy="1280897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Monotype Corsiva"/>
                <a:ea typeface="Calibri"/>
                <a:cs typeface="Times New Roman"/>
              </a:rPr>
              <a:t>Памятник Франциску Скорине</a:t>
            </a:r>
            <a:endParaRPr lang="ru-RU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8064" y="476672"/>
            <a:ext cx="3960440" cy="6381328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</a:pPr>
            <a:r>
              <a:rPr lang="ru-RU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Франциск Скорина, белорусский и восточнославянский первопечатник. </a:t>
            </a:r>
          </a:p>
          <a:p>
            <a:pPr>
              <a:spcBef>
                <a:spcPts val="0"/>
              </a:spcBef>
            </a:pPr>
            <a:r>
              <a:rPr lang="ru-RU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Беларуси Франциск Скорина считается одним из величайших исторических деятелей за всю её </a:t>
            </a:r>
            <a:r>
              <a:rPr lang="ru-RU" sz="2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историю. Памятник </a:t>
            </a:r>
            <a:r>
              <a:rPr lang="ru-RU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Ф. Скорине в Лиде открыт 25 июля 1993 г. в день второй годовщины Независимости Республики Беларусь. Скульптор – Валерий </a:t>
            </a:r>
            <a:r>
              <a:rPr lang="ru-RU" sz="26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Янушкевич</a:t>
            </a:r>
            <a:r>
              <a:rPr lang="ru-RU" sz="2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0"/>
              </a:spcBef>
            </a:pPr>
            <a:endParaRPr lang="ru-RU" sz="26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26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</a:pPr>
            <a:r>
              <a:rPr lang="ru-RU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Адрес: </a:t>
            </a:r>
            <a:r>
              <a:rPr lang="ru-RU" sz="2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Лида, ул. Советская</a:t>
            </a:r>
          </a:p>
        </p:txBody>
      </p:sp>
    </p:spTree>
    <p:extLst>
      <p:ext uri="{BB962C8B-B14F-4D97-AF65-F5344CB8AC3E}">
        <p14:creationId xmlns:p14="http://schemas.microsoft.com/office/powerpoint/2010/main" val="42909045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2080</TotalTime>
  <Words>1764</Words>
  <Application>Microsoft Office PowerPoint</Application>
  <PresentationFormat>Экран (4:3)</PresentationFormat>
  <Paragraphs>244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Лидчина туристическая</vt:lpstr>
      <vt:lpstr>Основные туристические маршруты по Лидскому району</vt:lpstr>
      <vt:lpstr>Карта-схема маршрута</vt:lpstr>
      <vt:lpstr>Презентация PowerPoint</vt:lpstr>
      <vt:lpstr>Лидский замок</vt:lpstr>
      <vt:lpstr>Фирменный магазин ОАО «Стеклозавод «Неман»</vt:lpstr>
      <vt:lpstr>Скульптура «Командировочный»</vt:lpstr>
      <vt:lpstr>Костел Воздвижения Святого Креста, XVIII в.</vt:lpstr>
      <vt:lpstr>Памятник Франциску Скорине</vt:lpstr>
      <vt:lpstr>Центр ремесел и традиционной культуры «Спадчына»</vt:lpstr>
      <vt:lpstr>Кафе «Сябрына»</vt:lpstr>
      <vt:lpstr>Памятник воинам освободителям и партизанам</vt:lpstr>
      <vt:lpstr>Памятник воинам-интернационалистам «Журавли»</vt:lpstr>
      <vt:lpstr>Кафедральный собор Святого Михаила Архангела, XIX в.</vt:lpstr>
      <vt:lpstr>Гостиница «Экватор», медицинский центр</vt:lpstr>
      <vt:lpstr>ГУ «Лидский историко-художественный музей»</vt:lpstr>
      <vt:lpstr>Памятник «Бронзовый герб города»</vt:lpstr>
      <vt:lpstr>Магазин «Дом торговли»</vt:lpstr>
      <vt:lpstr>Презентация PowerPoint</vt:lpstr>
      <vt:lpstr>Велосипедные:</vt:lpstr>
      <vt:lpstr>Презентация PowerPoint</vt:lpstr>
      <vt:lpstr>Водные: </vt:lpstr>
      <vt:lpstr>Водный поход: д. Бурносы – д. Песковцы, Лидский р-н</vt:lpstr>
      <vt:lpstr>Производственные:</vt:lpstr>
      <vt:lpstr>Спортивные</vt:lpstr>
      <vt:lpstr>Стадион «Старт»</vt:lpstr>
      <vt:lpstr>СОК «Олимпия»</vt:lpstr>
      <vt:lpstr>Ледовый дворец</vt:lpstr>
      <vt:lpstr>Лидский ледовый дворец построен в 2010 году. На первом этаже здания расположена ледовая арена, мини-кафе, вестибюль, гардероб, санузлы, раздевалки с сушками для одежды, подсобные помещения. На втором этаже размещены три тренажерных зала, служебные комнаты и кабинеты для администрации.</vt:lpstr>
      <vt:lpstr>Спортивный клуб «ЛидаДрайвПлюс»</vt:lpstr>
      <vt:lpstr>Экологические</vt:lpstr>
      <vt:lpstr>Охота и рыбалка</vt:lpstr>
      <vt:lpstr>Лидский район, д. Дворище Конный маршрут</vt:lpstr>
      <vt:lpstr>Презентация PowerPoint</vt:lpstr>
      <vt:lpstr>Религиозные</vt:lpstr>
      <vt:lpstr>Костел Воздвижения Святого Креста, XVIII в.</vt:lpstr>
      <vt:lpstr>Кафедральный собор Святого Михаила Архангела, XIX в.</vt:lpstr>
      <vt:lpstr>Костел Святого Михаила Архангела (д. Белогруда)</vt:lpstr>
      <vt:lpstr>Презентация PowerPoint</vt:lpstr>
      <vt:lpstr>Презентация PowerPoint</vt:lpstr>
      <vt:lpstr>Храм Рождества Пресвятой Богородицы (д. Докудово)</vt:lpstr>
      <vt:lpstr>Добро пожаловать в Лиду!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«Ад сярэднявечча да сучаснасцi»</dc:title>
  <dc:creator>ru20</dc:creator>
  <cp:lastModifiedBy>ru16</cp:lastModifiedBy>
  <cp:revision>132</cp:revision>
  <dcterms:created xsi:type="dcterms:W3CDTF">2015-10-21T07:29:54Z</dcterms:created>
  <dcterms:modified xsi:type="dcterms:W3CDTF">2017-03-03T11:19:17Z</dcterms:modified>
</cp:coreProperties>
</file>